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handoutMasterIdLst>
    <p:handoutMasterId r:id="rId11"/>
  </p:handoutMasterIdLst>
  <p:sldIdLst>
    <p:sldId id="260" r:id="rId2"/>
    <p:sldId id="256" r:id="rId3"/>
    <p:sldId id="257" r:id="rId4"/>
    <p:sldId id="261" r:id="rId5"/>
    <p:sldId id="258" r:id="rId6"/>
    <p:sldId id="259" r:id="rId7"/>
    <p:sldId id="263" r:id="rId8"/>
    <p:sldId id="262"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0" d="100"/>
          <a:sy n="60" d="100"/>
        </p:scale>
        <p:origin x="-582" y="-7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684EBFC-42DE-4392-AA73-55C7A7009A1C}" type="datetimeFigureOut">
              <a:rPr lang="en-US" smtClean="0"/>
              <a:t>11/10/2009</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2D47E48-13FA-4EB9-8390-6445546C8F27}" type="slidenum">
              <a:rPr lang="en-US" smtClean="0"/>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B30B018-9341-4858-97F3-EC94C00F1B7F}" type="datetimeFigureOut">
              <a:rPr lang="en-US" smtClean="0"/>
              <a:t>11/10/2009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D05319A-1D11-4A5F-87C2-E2D032182C99}"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D05319A-1D11-4A5F-87C2-E2D032182C99}" type="slidenum">
              <a:rPr lang="en-US" smtClean="0"/>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D05319A-1D11-4A5F-87C2-E2D032182C99}" type="slidenum">
              <a:rPr lang="en-US" smtClean="0"/>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D05319A-1D11-4A5F-87C2-E2D032182C99}" type="slidenum">
              <a:rPr lang="en-US" smtClean="0"/>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D05319A-1D11-4A5F-87C2-E2D032182C99}" type="slidenum">
              <a:rPr lang="en-US" smtClean="0"/>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D05319A-1D11-4A5F-87C2-E2D032182C99}" type="slidenum">
              <a:rPr lang="en-US" smtClean="0"/>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D05319A-1D11-4A5F-87C2-E2D032182C99}" type="slidenum">
              <a:rPr lang="en-US" smtClean="0"/>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D05319A-1D11-4A5F-87C2-E2D032182C99}" type="slidenum">
              <a:rPr lang="en-US" smtClean="0"/>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D05319A-1D11-4A5F-87C2-E2D032182C99}" type="slidenum">
              <a:rPr lang="en-US" smtClean="0"/>
              <a:t>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E541ABF-E3D3-41CA-B40B-3051EAB3E325}" type="datetimeFigureOut">
              <a:rPr lang="en-US" smtClean="0"/>
              <a:t>11/10/2009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4E0E80-C401-458E-8458-C9AA22A4FA98}"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E541ABF-E3D3-41CA-B40B-3051EAB3E325}" type="datetimeFigureOut">
              <a:rPr lang="en-US" smtClean="0"/>
              <a:t>11/10/2009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4E0E80-C401-458E-8458-C9AA22A4FA98}"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E541ABF-E3D3-41CA-B40B-3051EAB3E325}" type="datetimeFigureOut">
              <a:rPr lang="en-US" smtClean="0"/>
              <a:t>11/10/2009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4E0E80-C401-458E-8458-C9AA22A4FA98}"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E541ABF-E3D3-41CA-B40B-3051EAB3E325}" type="datetimeFigureOut">
              <a:rPr lang="en-US" smtClean="0"/>
              <a:t>11/10/2009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4E0E80-C401-458E-8458-C9AA22A4FA98}"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E541ABF-E3D3-41CA-B40B-3051EAB3E325}" type="datetimeFigureOut">
              <a:rPr lang="en-US" smtClean="0"/>
              <a:t>11/10/2009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4E0E80-C401-458E-8458-C9AA22A4FA98}"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E541ABF-E3D3-41CA-B40B-3051EAB3E325}" type="datetimeFigureOut">
              <a:rPr lang="en-US" smtClean="0"/>
              <a:t>11/10/2009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B4E0E80-C401-458E-8458-C9AA22A4FA98}"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E541ABF-E3D3-41CA-B40B-3051EAB3E325}" type="datetimeFigureOut">
              <a:rPr lang="en-US" smtClean="0"/>
              <a:t>11/10/2009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B4E0E80-C401-458E-8458-C9AA22A4FA98}"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E541ABF-E3D3-41CA-B40B-3051EAB3E325}" type="datetimeFigureOut">
              <a:rPr lang="en-US" smtClean="0"/>
              <a:t>11/10/2009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B4E0E80-C401-458E-8458-C9AA22A4FA98}"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541ABF-E3D3-41CA-B40B-3051EAB3E325}" type="datetimeFigureOut">
              <a:rPr lang="en-US" smtClean="0"/>
              <a:t>11/10/2009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B4E0E80-C401-458E-8458-C9AA22A4FA98}"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E541ABF-E3D3-41CA-B40B-3051EAB3E325}" type="datetimeFigureOut">
              <a:rPr lang="en-US" smtClean="0"/>
              <a:t>11/10/2009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B4E0E80-C401-458E-8458-C9AA22A4FA98}"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E541ABF-E3D3-41CA-B40B-3051EAB3E325}" type="datetimeFigureOut">
              <a:rPr lang="en-US" smtClean="0"/>
              <a:t>11/10/2009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B4E0E80-C401-458E-8458-C9AA22A4FA98}"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92D050">
            <a:alpha val="91000"/>
          </a:srgb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E541ABF-E3D3-41CA-B40B-3051EAB3E325}" type="datetimeFigureOut">
              <a:rPr lang="en-US" smtClean="0"/>
              <a:t>11/10/2009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4E0E80-C401-458E-8458-C9AA22A4FA98}"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6.jpeg"/><Relationship Id="rId4" Type="http://schemas.openxmlformats.org/officeDocument/2006/relationships/oleObject" Target="../embeddings/oleObject1.bin"/></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8.jpeg"/><Relationship Id="rId4" Type="http://schemas.openxmlformats.org/officeDocument/2006/relationships/oleObject" Target="../embeddings/oleObject2.bin"/></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Lynda\Pictures\The Sisters Background.png"/>
          <p:cNvPicPr>
            <a:picLocks noGrp="1" noChangeAspect="1" noChangeArrowheads="1"/>
          </p:cNvPicPr>
          <p:nvPr>
            <p:ph idx="1"/>
          </p:nvPr>
        </p:nvPicPr>
        <p:blipFill>
          <a:blip r:embed="rId3" cstate="print"/>
          <a:srcRect/>
          <a:stretch>
            <a:fillRect/>
          </a:stretch>
        </p:blipFill>
        <p:spPr>
          <a:xfrm>
            <a:off x="457200" y="243682"/>
            <a:ext cx="8305800" cy="6229350"/>
          </a:xfr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800600" y="3124200"/>
            <a:ext cx="4114800" cy="2895600"/>
          </a:xfrm>
        </p:spPr>
        <p:txBody>
          <a:bodyPr>
            <a:normAutofit/>
          </a:bodyPr>
          <a:lstStyle/>
          <a:p>
            <a:pPr>
              <a:buFont typeface="Arial" pitchFamily="34" charset="0"/>
              <a:buChar char="•"/>
            </a:pPr>
            <a:endParaRPr lang="en-US" sz="2800" b="1" i="1" dirty="0" smtClean="0">
              <a:solidFill>
                <a:schemeClr val="tx1"/>
              </a:solidFill>
              <a:latin typeface="Arial Narrow" pitchFamily="34" charset="0"/>
            </a:endParaRPr>
          </a:p>
          <a:p>
            <a:pPr>
              <a:buFont typeface="Arial" pitchFamily="34" charset="0"/>
              <a:buChar char="•"/>
            </a:pPr>
            <a:r>
              <a:rPr lang="en-US" sz="2800" b="1" i="1" dirty="0" smtClean="0">
                <a:solidFill>
                  <a:schemeClr val="bg1"/>
                </a:solidFill>
                <a:latin typeface="Arial Narrow" pitchFamily="34" charset="0"/>
              </a:rPr>
              <a:t>Live</a:t>
            </a:r>
            <a:r>
              <a:rPr lang="en-US" sz="2800" b="1" i="1" dirty="0">
                <a:solidFill>
                  <a:schemeClr val="bg1"/>
                </a:solidFill>
                <a:latin typeface="Arial Narrow" pitchFamily="34" charset="0"/>
              </a:rPr>
              <a:t>, Laugh</a:t>
            </a:r>
            <a:r>
              <a:rPr lang="en-US" sz="2800" b="1" i="1" dirty="0" smtClean="0">
                <a:solidFill>
                  <a:schemeClr val="bg1"/>
                </a:solidFill>
                <a:latin typeface="Arial Narrow" pitchFamily="34" charset="0"/>
              </a:rPr>
              <a:t>, Learn</a:t>
            </a:r>
            <a:r>
              <a:rPr lang="en-US" sz="2800" b="1" i="1" dirty="0">
                <a:solidFill>
                  <a:schemeClr val="bg1"/>
                </a:solidFill>
                <a:latin typeface="Arial Narrow" pitchFamily="34" charset="0"/>
              </a:rPr>
              <a:t>, </a:t>
            </a:r>
            <a:r>
              <a:rPr lang="en-US" sz="2800" b="1" i="1" dirty="0" smtClean="0">
                <a:solidFill>
                  <a:schemeClr val="bg1"/>
                </a:solidFill>
                <a:latin typeface="Arial Narrow" pitchFamily="34" charset="0"/>
              </a:rPr>
              <a:t>Love</a:t>
            </a:r>
          </a:p>
          <a:p>
            <a:pPr>
              <a:buFont typeface="Arial" pitchFamily="34" charset="0"/>
              <a:buChar char="•"/>
            </a:pPr>
            <a:r>
              <a:rPr lang="en-US" sz="2800" b="1" i="1" dirty="0" smtClean="0">
                <a:solidFill>
                  <a:schemeClr val="bg1"/>
                </a:solidFill>
                <a:latin typeface="Arial Narrow" pitchFamily="34" charset="0"/>
              </a:rPr>
              <a:t>Work Smarter, Not Harder</a:t>
            </a:r>
          </a:p>
          <a:p>
            <a:pPr>
              <a:buFont typeface="Arial" pitchFamily="34" charset="0"/>
              <a:buChar char="•"/>
            </a:pPr>
            <a:r>
              <a:rPr lang="en-US" sz="2800" b="1" i="1" dirty="0" err="1" smtClean="0">
                <a:solidFill>
                  <a:schemeClr val="bg1"/>
                </a:solidFill>
                <a:latin typeface="Arial Narrow" pitchFamily="34" charset="0"/>
              </a:rPr>
              <a:t>Ahh</a:t>
            </a:r>
            <a:r>
              <a:rPr lang="en-US" sz="2800" b="1" i="1" dirty="0" smtClean="0">
                <a:solidFill>
                  <a:schemeClr val="bg1"/>
                </a:solidFill>
                <a:latin typeface="Arial Narrow" pitchFamily="34" charset="0"/>
              </a:rPr>
              <a:t>, </a:t>
            </a:r>
            <a:r>
              <a:rPr lang="en-US" sz="2800" b="1" i="1" dirty="0" err="1" smtClean="0">
                <a:solidFill>
                  <a:schemeClr val="bg1"/>
                </a:solidFill>
                <a:latin typeface="Arial Narrow" pitchFamily="34" charset="0"/>
              </a:rPr>
              <a:t>Haa</a:t>
            </a:r>
            <a:r>
              <a:rPr lang="en-US" sz="2800" b="1" i="1" dirty="0" smtClean="0">
                <a:solidFill>
                  <a:schemeClr val="bg1"/>
                </a:solidFill>
                <a:latin typeface="Arial Narrow" pitchFamily="34" charset="0"/>
              </a:rPr>
              <a:t> Moments</a:t>
            </a:r>
          </a:p>
          <a:p>
            <a:pPr>
              <a:buFont typeface="Arial" pitchFamily="34" charset="0"/>
              <a:buChar char="•"/>
            </a:pPr>
            <a:r>
              <a:rPr lang="en-US" sz="2800" b="1" i="1" dirty="0" smtClean="0">
                <a:solidFill>
                  <a:schemeClr val="bg1"/>
                </a:solidFill>
                <a:latin typeface="Arial Narrow" pitchFamily="34" charset="0"/>
              </a:rPr>
              <a:t>Simply Fun</a:t>
            </a:r>
            <a:endParaRPr lang="en-US" sz="2800" b="1" i="1" dirty="0">
              <a:solidFill>
                <a:schemeClr val="bg1"/>
              </a:solidFill>
              <a:latin typeface="Arial Narrow" pitchFamily="34" charset="0"/>
            </a:endParaRPr>
          </a:p>
          <a:p>
            <a:endParaRPr lang="en-US" sz="2800" i="1" dirty="0">
              <a:solidFill>
                <a:schemeClr val="tx1"/>
              </a:solidFill>
              <a:latin typeface="Arial Narrow" pitchFamily="34" charset="0"/>
            </a:endParaRPr>
          </a:p>
        </p:txBody>
      </p:sp>
      <p:pic>
        <p:nvPicPr>
          <p:cNvPr id="1026" name="Picture 2" descr="C:\Users\Lynda\Pictures\The Sisters.jpg"/>
          <p:cNvPicPr>
            <a:picLocks noChangeAspect="1" noChangeArrowheads="1"/>
          </p:cNvPicPr>
          <p:nvPr/>
        </p:nvPicPr>
        <p:blipFill>
          <a:blip r:embed="rId3" cstate="print"/>
          <a:srcRect/>
          <a:stretch>
            <a:fillRect/>
          </a:stretch>
        </p:blipFill>
        <p:spPr bwMode="auto">
          <a:xfrm>
            <a:off x="609600" y="2979596"/>
            <a:ext cx="4191000" cy="3059253"/>
          </a:xfrm>
          <a:prstGeom prst="rect">
            <a:avLst/>
          </a:prstGeom>
          <a:noFill/>
        </p:spPr>
      </p:pic>
      <p:pic>
        <p:nvPicPr>
          <p:cNvPr id="1027" name="Picture 3" descr="C:\Users\Lynda\Pictures\The Sisters 1.jpg"/>
          <p:cNvPicPr>
            <a:picLocks noChangeAspect="1" noChangeArrowheads="1"/>
          </p:cNvPicPr>
          <p:nvPr/>
        </p:nvPicPr>
        <p:blipFill>
          <a:blip r:embed="rId4" cstate="print"/>
          <a:srcRect/>
          <a:stretch>
            <a:fillRect/>
          </a:stretch>
        </p:blipFill>
        <p:spPr bwMode="auto">
          <a:xfrm>
            <a:off x="4800600" y="228600"/>
            <a:ext cx="4057650" cy="2927672"/>
          </a:xfrm>
          <a:prstGeom prst="rect">
            <a:avLst/>
          </a:prstGeom>
          <a:noFill/>
        </p:spPr>
      </p:pic>
      <p:pic>
        <p:nvPicPr>
          <p:cNvPr id="1028" name="Picture 4" descr="C:\Users\Lynda\Pictures\The Sisters Logo.jpg"/>
          <p:cNvPicPr>
            <a:picLocks noChangeAspect="1" noChangeArrowheads="1"/>
          </p:cNvPicPr>
          <p:nvPr/>
        </p:nvPicPr>
        <p:blipFill>
          <a:blip r:embed="rId5" cstate="print"/>
          <a:srcRect l="1989" r="50284" b="12610"/>
          <a:stretch>
            <a:fillRect/>
          </a:stretch>
        </p:blipFill>
        <p:spPr bwMode="auto">
          <a:xfrm>
            <a:off x="228600" y="609600"/>
            <a:ext cx="4419600" cy="2057400"/>
          </a:xfrm>
          <a:prstGeom prst="rect">
            <a:avLst/>
          </a:prstGeom>
          <a:noFill/>
        </p:spPr>
      </p:pic>
      <p:sp>
        <p:nvSpPr>
          <p:cNvPr id="9" name="TextBox 8"/>
          <p:cNvSpPr txBox="1"/>
          <p:nvPr/>
        </p:nvSpPr>
        <p:spPr>
          <a:xfrm>
            <a:off x="228600" y="6324600"/>
            <a:ext cx="2971800" cy="276999"/>
          </a:xfrm>
          <a:prstGeom prst="rect">
            <a:avLst/>
          </a:prstGeom>
          <a:noFill/>
        </p:spPr>
        <p:txBody>
          <a:bodyPr wrap="square" rtlCol="0">
            <a:spAutoFit/>
          </a:bodyPr>
          <a:lstStyle/>
          <a:p>
            <a:r>
              <a:rPr lang="en-US" sz="1200" dirty="0" smtClean="0"/>
              <a:t>http://www.the2sisters.com/the_sisters.htm</a:t>
            </a:r>
            <a:endParaRPr lang="en-US" sz="12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normAutofit fontScale="90000"/>
          </a:bodyPr>
          <a:lstStyle/>
          <a:p>
            <a:r>
              <a:rPr lang="en-US" b="1" dirty="0" smtClean="0">
                <a:latin typeface="Arial Narrow" pitchFamily="34" charset="0"/>
              </a:rPr>
              <a:t>Daily 5 Study Group </a:t>
            </a:r>
            <a:br>
              <a:rPr lang="en-US" b="1" dirty="0" smtClean="0">
                <a:latin typeface="Arial Narrow" pitchFamily="34" charset="0"/>
              </a:rPr>
            </a:br>
            <a:r>
              <a:rPr lang="en-US" sz="3100" b="1" dirty="0" smtClean="0">
                <a:latin typeface="Arial Narrow" pitchFamily="34" charset="0"/>
              </a:rPr>
              <a:t> November 11, 2009</a:t>
            </a:r>
            <a:endParaRPr lang="en-US" sz="3100" b="1" dirty="0">
              <a:latin typeface="Arial Narrow" pitchFamily="34" charset="0"/>
            </a:endParaRPr>
          </a:p>
        </p:txBody>
      </p:sp>
      <p:sp>
        <p:nvSpPr>
          <p:cNvPr id="5" name="Content Placeholder 4"/>
          <p:cNvSpPr>
            <a:spLocks noGrp="1"/>
          </p:cNvSpPr>
          <p:nvPr>
            <p:ph idx="1"/>
          </p:nvPr>
        </p:nvSpPr>
        <p:spPr>
          <a:xfrm>
            <a:off x="0" y="1295400"/>
            <a:ext cx="9144000" cy="5562600"/>
          </a:xfrm>
        </p:spPr>
        <p:txBody>
          <a:bodyPr>
            <a:normAutofit fontScale="25000" lnSpcReduction="20000"/>
          </a:bodyPr>
          <a:lstStyle/>
          <a:p>
            <a:pPr>
              <a:buNone/>
            </a:pPr>
            <a:r>
              <a:rPr lang="en-US" dirty="0" smtClean="0"/>
              <a:t>		        </a:t>
            </a:r>
          </a:p>
          <a:p>
            <a:pPr>
              <a:buNone/>
            </a:pPr>
            <a:r>
              <a:rPr lang="en-US" sz="3300" dirty="0" smtClean="0">
                <a:latin typeface="Arial Narrow" pitchFamily="34" charset="0"/>
              </a:rPr>
              <a:t>  </a:t>
            </a:r>
            <a:r>
              <a:rPr lang="en-US" sz="11200" b="1" dirty="0" smtClean="0">
                <a:latin typeface="Arial Narrow" pitchFamily="34" charset="0"/>
              </a:rPr>
              <a:t>Review of November 4, 2009 Study Group </a:t>
            </a:r>
          </a:p>
          <a:p>
            <a:pPr>
              <a:buNone/>
            </a:pPr>
            <a:r>
              <a:rPr lang="en-US" sz="11200" b="1" dirty="0" smtClean="0">
                <a:latin typeface="Arial Narrow" pitchFamily="34" charset="0"/>
              </a:rPr>
              <a:t> </a:t>
            </a:r>
            <a:r>
              <a:rPr lang="en-US" sz="11200" dirty="0" smtClean="0">
                <a:latin typeface="Arial Narrow" pitchFamily="34" charset="0"/>
              </a:rPr>
              <a:t>Questions, Thoughts, Ideas </a:t>
            </a:r>
          </a:p>
          <a:p>
            <a:pPr>
              <a:buNone/>
            </a:pPr>
            <a:r>
              <a:rPr lang="en-US" sz="11200" dirty="0" smtClean="0">
                <a:latin typeface="Arial Narrow" pitchFamily="34" charset="0"/>
              </a:rPr>
              <a:t>      </a:t>
            </a:r>
          </a:p>
          <a:p>
            <a:pPr>
              <a:buNone/>
            </a:pPr>
            <a:r>
              <a:rPr lang="en-US" sz="11200" dirty="0" smtClean="0">
                <a:latin typeface="Arial Narrow" pitchFamily="34" charset="0"/>
              </a:rPr>
              <a:t> </a:t>
            </a:r>
            <a:r>
              <a:rPr lang="en-US" sz="11200" b="1" dirty="0" smtClean="0">
                <a:latin typeface="Arial Narrow" pitchFamily="34" charset="0"/>
              </a:rPr>
              <a:t>Introduction </a:t>
            </a:r>
            <a:r>
              <a:rPr lang="en-US" sz="11200" dirty="0" smtClean="0">
                <a:latin typeface="Arial Narrow" pitchFamily="34" charset="0"/>
              </a:rPr>
              <a:t>    </a:t>
            </a:r>
            <a:r>
              <a:rPr lang="en-US" sz="11200" b="1" dirty="0" smtClean="0">
                <a:latin typeface="Arial Narrow" pitchFamily="34" charset="0"/>
              </a:rPr>
              <a:t>                 	</a:t>
            </a:r>
          </a:p>
          <a:p>
            <a:pPr>
              <a:buNone/>
            </a:pPr>
            <a:r>
              <a:rPr lang="en-US" sz="11200" b="1" dirty="0">
                <a:latin typeface="Arial Narrow" pitchFamily="34" charset="0"/>
              </a:rPr>
              <a:t> </a:t>
            </a:r>
            <a:r>
              <a:rPr lang="en-US" sz="11200" b="1" dirty="0" smtClean="0">
                <a:latin typeface="Arial Narrow" pitchFamily="34" charset="0"/>
              </a:rPr>
              <a:t>    </a:t>
            </a:r>
            <a:r>
              <a:rPr lang="en-US" sz="11200" dirty="0" smtClean="0">
                <a:latin typeface="Arial Narrow" pitchFamily="34" charset="0"/>
              </a:rPr>
              <a:t>Chapter 1 - </a:t>
            </a:r>
            <a:r>
              <a:rPr lang="en-US" sz="11200" dirty="0" smtClean="0">
                <a:latin typeface="Arial Narrow" pitchFamily="34" charset="0"/>
              </a:rPr>
              <a:t>How We Have Evolved </a:t>
            </a:r>
            <a:r>
              <a:rPr lang="en-US" sz="11200" dirty="0" smtClean="0">
                <a:latin typeface="Arial Narrow" pitchFamily="34" charset="0"/>
              </a:rPr>
              <a:t> </a:t>
            </a:r>
          </a:p>
          <a:p>
            <a:pPr>
              <a:buNone/>
            </a:pPr>
            <a:r>
              <a:rPr lang="en-US" sz="11200" dirty="0">
                <a:latin typeface="Arial Narrow" pitchFamily="34" charset="0"/>
              </a:rPr>
              <a:t> </a:t>
            </a:r>
            <a:r>
              <a:rPr lang="en-US" sz="11200" dirty="0" smtClean="0">
                <a:latin typeface="Arial Narrow" pitchFamily="34" charset="0"/>
              </a:rPr>
              <a:t>    Figure 1.1 (Pages 7-9) and Figure 1.3 (Page 12)</a:t>
            </a:r>
          </a:p>
          <a:p>
            <a:pPr>
              <a:buNone/>
            </a:pPr>
            <a:r>
              <a:rPr lang="en-US" sz="11200" dirty="0">
                <a:latin typeface="Arial Narrow" pitchFamily="34" charset="0"/>
              </a:rPr>
              <a:t> </a:t>
            </a:r>
            <a:r>
              <a:rPr lang="en-US" sz="11200" dirty="0" smtClean="0">
                <a:latin typeface="Arial Narrow" pitchFamily="34" charset="0"/>
              </a:rPr>
              <a:t>    Research Base of The Daily Five Figure 1.2 (Page 11) </a:t>
            </a:r>
          </a:p>
          <a:p>
            <a:pPr>
              <a:buNone/>
            </a:pPr>
            <a:r>
              <a:rPr lang="en-US" sz="11200" dirty="0">
                <a:latin typeface="Arial Narrow" pitchFamily="34" charset="0"/>
              </a:rPr>
              <a:t> </a:t>
            </a:r>
            <a:r>
              <a:rPr lang="en-US" sz="11200" dirty="0" smtClean="0">
                <a:latin typeface="Arial Narrow" pitchFamily="34" charset="0"/>
              </a:rPr>
              <a:t>    </a:t>
            </a:r>
          </a:p>
          <a:p>
            <a:pPr>
              <a:buNone/>
            </a:pPr>
            <a:r>
              <a:rPr lang="en-US" sz="11200" b="1" dirty="0" smtClean="0">
                <a:latin typeface="Arial Narrow" pitchFamily="34" charset="0"/>
              </a:rPr>
              <a:t>Discussion: </a:t>
            </a:r>
          </a:p>
          <a:p>
            <a:pPr>
              <a:buNone/>
            </a:pPr>
            <a:r>
              <a:rPr lang="en-US" sz="11200" b="1" dirty="0" smtClean="0">
                <a:latin typeface="Arial Narrow" pitchFamily="34" charset="0"/>
              </a:rPr>
              <a:t>    How does this relate to you and how you have evolved as a teacher?</a:t>
            </a:r>
          </a:p>
          <a:p>
            <a:pPr>
              <a:buNone/>
            </a:pPr>
            <a:endParaRPr lang="en-US" sz="8000" b="1" dirty="0" smtClean="0">
              <a:latin typeface="Arial Narrow" pitchFamily="34" charset="0"/>
            </a:endParaRPr>
          </a:p>
          <a:p>
            <a:pPr>
              <a:buNone/>
            </a:pPr>
            <a:r>
              <a:rPr lang="en-US" sz="8000" dirty="0" smtClean="0"/>
              <a:t>                 </a:t>
            </a:r>
          </a:p>
          <a:p>
            <a:pPr>
              <a:buNone/>
            </a:pPr>
            <a:endParaRPr lang="en-US" sz="8000" dirty="0" smtClean="0">
              <a:latin typeface="Arial Narrow" pitchFamily="34" charset="0"/>
            </a:endParaRPr>
          </a:p>
          <a:p>
            <a:pPr>
              <a:buNone/>
            </a:pPr>
            <a:r>
              <a:rPr lang="en-US" dirty="0" smtClean="0"/>
              <a:t>            </a:t>
            </a:r>
            <a:endParaRPr lang="en-US" dirty="0"/>
          </a:p>
          <a:p>
            <a:pPr>
              <a:buNone/>
            </a:pPr>
            <a:endParaRPr lang="en-US" dirty="0" smtClean="0"/>
          </a:p>
          <a:p>
            <a:endParaRPr lang="en-US" dirty="0"/>
          </a:p>
          <a:p>
            <a:pPr>
              <a:buNone/>
            </a:pPr>
            <a:r>
              <a:rPr lang="en-US" dirty="0" smtClean="0"/>
              <a:t> </a:t>
            </a:r>
          </a:p>
          <a:p>
            <a:endParaRPr lang="en-US" dirty="0"/>
          </a:p>
        </p:txBody>
      </p:sp>
      <p:pic>
        <p:nvPicPr>
          <p:cNvPr id="6" name="Picture 4" descr="C:\Users\Lynda\Pictures\The Sisters Logo.jpg"/>
          <p:cNvPicPr>
            <a:picLocks noChangeAspect="1" noChangeArrowheads="1"/>
          </p:cNvPicPr>
          <p:nvPr/>
        </p:nvPicPr>
        <p:blipFill>
          <a:blip r:embed="rId3" cstate="print"/>
          <a:srcRect l="1989" t="6473" r="87314" b="48213"/>
          <a:stretch>
            <a:fillRect/>
          </a:stretch>
        </p:blipFill>
        <p:spPr bwMode="auto">
          <a:xfrm>
            <a:off x="533400" y="328246"/>
            <a:ext cx="827314" cy="890954"/>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C:\Users\Lynda\Pictures\The Sisters Logo.jpg"/>
          <p:cNvPicPr>
            <a:picLocks noChangeAspect="1" noChangeArrowheads="1"/>
          </p:cNvPicPr>
          <p:nvPr/>
        </p:nvPicPr>
        <p:blipFill>
          <a:blip r:embed="rId3" cstate="print"/>
          <a:srcRect l="1989" t="6473" r="87314" b="48213"/>
          <a:stretch>
            <a:fillRect/>
          </a:stretch>
        </p:blipFill>
        <p:spPr bwMode="auto">
          <a:xfrm>
            <a:off x="533400" y="328246"/>
            <a:ext cx="827314" cy="890954"/>
          </a:xfrm>
          <a:prstGeom prst="rect">
            <a:avLst/>
          </a:prstGeom>
          <a:noFill/>
        </p:spPr>
      </p:pic>
      <p:sp>
        <p:nvSpPr>
          <p:cNvPr id="6" name="Rectangle 5"/>
          <p:cNvSpPr/>
          <p:nvPr/>
        </p:nvSpPr>
        <p:spPr>
          <a:xfrm>
            <a:off x="228600" y="1371600"/>
            <a:ext cx="8686800" cy="4616648"/>
          </a:xfrm>
          <a:prstGeom prst="rect">
            <a:avLst/>
          </a:prstGeom>
        </p:spPr>
        <p:txBody>
          <a:bodyPr wrap="square">
            <a:spAutoFit/>
          </a:bodyPr>
          <a:lstStyle/>
          <a:p>
            <a:pPr>
              <a:buNone/>
            </a:pPr>
            <a:r>
              <a:rPr lang="en-US" b="1" dirty="0" smtClean="0">
                <a:latin typeface="Arial Narrow" pitchFamily="34" charset="0"/>
              </a:rPr>
              <a:t> </a:t>
            </a:r>
          </a:p>
          <a:p>
            <a:pPr>
              <a:buNone/>
            </a:pPr>
            <a:r>
              <a:rPr lang="en-US" b="1" dirty="0" smtClean="0">
                <a:latin typeface="Arial Narrow" pitchFamily="34" charset="0"/>
              </a:rPr>
              <a:t> </a:t>
            </a:r>
            <a:r>
              <a:rPr lang="en-US" sz="2800" b="1" dirty="0" smtClean="0">
                <a:latin typeface="Arial Narrow" pitchFamily="34" charset="0"/>
              </a:rPr>
              <a:t>Chapter 2 </a:t>
            </a:r>
          </a:p>
          <a:p>
            <a:pPr>
              <a:buNone/>
            </a:pPr>
            <a:r>
              <a:rPr lang="en-US" sz="2400" dirty="0" smtClean="0">
                <a:latin typeface="Arial Narrow" pitchFamily="34" charset="0"/>
              </a:rPr>
              <a:t>		</a:t>
            </a:r>
            <a:r>
              <a:rPr lang="en-US" sz="2800" dirty="0" smtClean="0">
                <a:latin typeface="Arial Narrow" pitchFamily="34" charset="0"/>
              </a:rPr>
              <a:t>Trust		</a:t>
            </a:r>
            <a:r>
              <a:rPr lang="en-US" sz="2800" b="1" dirty="0" smtClean="0">
                <a:latin typeface="Arial Narrow" pitchFamily="34" charset="0"/>
              </a:rPr>
              <a:t> </a:t>
            </a:r>
            <a:r>
              <a:rPr lang="en-US" sz="2800" dirty="0" smtClean="0">
                <a:latin typeface="Arial Narrow" pitchFamily="34" charset="0"/>
              </a:rPr>
              <a:t>Sense of Urgency 	</a:t>
            </a:r>
          </a:p>
          <a:p>
            <a:pPr>
              <a:buNone/>
            </a:pPr>
            <a:r>
              <a:rPr lang="en-US" sz="2800" dirty="0" smtClean="0">
                <a:latin typeface="Arial Narrow" pitchFamily="34" charset="0"/>
              </a:rPr>
              <a:t>		Choice		 Stamina</a:t>
            </a:r>
          </a:p>
          <a:p>
            <a:pPr>
              <a:buNone/>
            </a:pPr>
            <a:r>
              <a:rPr lang="en-US" sz="2800" dirty="0" smtClean="0">
                <a:latin typeface="Arial Narrow" pitchFamily="34" charset="0"/>
              </a:rPr>
              <a:t>		Community	 Stay Out of the Way</a:t>
            </a:r>
          </a:p>
          <a:p>
            <a:pPr>
              <a:buNone/>
            </a:pPr>
            <a:endParaRPr lang="en-US" sz="2400" dirty="0" smtClean="0">
              <a:latin typeface="Arial Narrow" pitchFamily="34" charset="0"/>
            </a:endParaRPr>
          </a:p>
          <a:p>
            <a:pPr>
              <a:buNone/>
            </a:pPr>
            <a:r>
              <a:rPr lang="en-US" sz="2800" b="1" dirty="0" smtClean="0">
                <a:latin typeface="Arial Narrow" pitchFamily="34" charset="0"/>
              </a:rPr>
              <a:t>Discussion:  1.  What questions do we ask of ourselves and students before teaching and learning? 2.  How do we gradually release responsibility for our students learning? 3.  How can we keep them motivated and inspired to take control of their own learning? </a:t>
            </a:r>
            <a:endParaRPr lang="en-US" sz="2800" b="1" dirty="0">
              <a:latin typeface="Arial Narrow" pitchFamily="34" charset="0"/>
            </a:endParaRPr>
          </a:p>
        </p:txBody>
      </p:sp>
      <p:sp>
        <p:nvSpPr>
          <p:cNvPr id="7" name="TextBox 6"/>
          <p:cNvSpPr txBox="1"/>
          <p:nvPr/>
        </p:nvSpPr>
        <p:spPr>
          <a:xfrm>
            <a:off x="1828800" y="457200"/>
            <a:ext cx="6400800" cy="707886"/>
          </a:xfrm>
          <a:prstGeom prst="rect">
            <a:avLst/>
          </a:prstGeom>
          <a:noFill/>
        </p:spPr>
        <p:txBody>
          <a:bodyPr wrap="square" rtlCol="0">
            <a:spAutoFit/>
          </a:bodyPr>
          <a:lstStyle/>
          <a:p>
            <a:r>
              <a:rPr lang="en-US" sz="4000" b="1" dirty="0" smtClean="0">
                <a:latin typeface="Arial Narrow" pitchFamily="34" charset="0"/>
              </a:rPr>
              <a:t>Foundations of The Daily Five </a:t>
            </a:r>
            <a:endParaRPr lang="en-US" sz="4000" b="1" dirty="0">
              <a:latin typeface="Arial Narrow"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438400" y="304800"/>
            <a:ext cx="3429000" cy="1938992"/>
          </a:xfrm>
          <a:prstGeom prst="rect">
            <a:avLst/>
          </a:prstGeom>
        </p:spPr>
        <p:txBody>
          <a:bodyPr wrap="square">
            <a:spAutoFit/>
          </a:bodyPr>
          <a:lstStyle/>
          <a:p>
            <a:pPr>
              <a:buNone/>
            </a:pPr>
            <a:r>
              <a:rPr lang="en-US" sz="4000" b="1" dirty="0" smtClean="0">
                <a:latin typeface="Arial Narrow" pitchFamily="34" charset="0"/>
              </a:rPr>
              <a:t>Daily Five 3-6 </a:t>
            </a:r>
          </a:p>
          <a:p>
            <a:pPr>
              <a:buNone/>
            </a:pPr>
            <a:endParaRPr lang="en-US" sz="4000" b="1" dirty="0">
              <a:latin typeface="Arial Narrow" pitchFamily="34" charset="0"/>
            </a:endParaRPr>
          </a:p>
          <a:p>
            <a:pPr>
              <a:buNone/>
            </a:pPr>
            <a:r>
              <a:rPr lang="en-US" sz="4000" b="1" dirty="0" smtClean="0">
                <a:latin typeface="Arial Narrow" pitchFamily="34" charset="0"/>
              </a:rPr>
              <a:t> </a:t>
            </a:r>
            <a:endParaRPr lang="en-US" sz="4000" b="1" dirty="0" smtClean="0">
              <a:latin typeface="Arial Narrow" pitchFamily="34" charset="0"/>
            </a:endParaRPr>
          </a:p>
        </p:txBody>
      </p:sp>
      <p:pic>
        <p:nvPicPr>
          <p:cNvPr id="6" name="Picture 5" descr="C:\Users\Lynda\Pictures\The Sisters Logo.jpg"/>
          <p:cNvPicPr>
            <a:picLocks noChangeAspect="1" noChangeArrowheads="1"/>
          </p:cNvPicPr>
          <p:nvPr/>
        </p:nvPicPr>
        <p:blipFill>
          <a:blip r:embed="rId3" cstate="print"/>
          <a:srcRect l="1989" t="6473" r="87314" b="48213"/>
          <a:stretch>
            <a:fillRect/>
          </a:stretch>
        </p:blipFill>
        <p:spPr bwMode="auto">
          <a:xfrm>
            <a:off x="533400" y="328246"/>
            <a:ext cx="827314" cy="890954"/>
          </a:xfrm>
          <a:prstGeom prst="rect">
            <a:avLst/>
          </a:prstGeom>
          <a:noFill/>
        </p:spPr>
      </p:pic>
      <p:sp>
        <p:nvSpPr>
          <p:cNvPr id="7" name="Rectangle 6"/>
          <p:cNvSpPr/>
          <p:nvPr/>
        </p:nvSpPr>
        <p:spPr>
          <a:xfrm>
            <a:off x="457200" y="1905000"/>
            <a:ext cx="8382000" cy="3970318"/>
          </a:xfrm>
          <a:prstGeom prst="rect">
            <a:avLst/>
          </a:prstGeom>
        </p:spPr>
        <p:txBody>
          <a:bodyPr wrap="square">
            <a:spAutoFit/>
          </a:bodyPr>
          <a:lstStyle/>
          <a:p>
            <a:pPr>
              <a:buNone/>
            </a:pPr>
            <a:r>
              <a:rPr lang="en-US" sz="2800" b="1" dirty="0" smtClean="0">
                <a:latin typeface="Arial Narrow" pitchFamily="34" charset="0"/>
              </a:rPr>
              <a:t>DVD – View first section of  The Daily Five 3-6 </a:t>
            </a:r>
          </a:p>
          <a:p>
            <a:pPr>
              <a:buNone/>
            </a:pPr>
            <a:endParaRPr lang="en-US" sz="2800" b="1" dirty="0" smtClean="0"/>
          </a:p>
          <a:p>
            <a:pPr>
              <a:buNone/>
            </a:pPr>
            <a:r>
              <a:rPr lang="en-US" sz="2800" b="1" dirty="0" smtClean="0">
                <a:latin typeface="Arial Narrow" pitchFamily="34" charset="0"/>
              </a:rPr>
              <a:t>Discussion:</a:t>
            </a:r>
          </a:p>
          <a:p>
            <a:pPr>
              <a:buNone/>
            </a:pPr>
            <a:r>
              <a:rPr lang="en-US" sz="2800" b="1" dirty="0" smtClean="0">
                <a:latin typeface="Arial Narrow" pitchFamily="34" charset="0"/>
              </a:rPr>
              <a:t> 1.  What are the differences between modeling and preparing students for The Daily Five?   (reflect on grade level variations) </a:t>
            </a:r>
          </a:p>
          <a:p>
            <a:pPr>
              <a:buNone/>
            </a:pPr>
            <a:endParaRPr lang="en-US" sz="2800" b="1" dirty="0">
              <a:latin typeface="Arial Narrow" pitchFamily="34" charset="0"/>
            </a:endParaRPr>
          </a:p>
          <a:p>
            <a:pPr>
              <a:buNone/>
            </a:pPr>
            <a:r>
              <a:rPr lang="en-US" sz="2800" b="1" dirty="0" smtClean="0">
                <a:latin typeface="Arial Narrow" pitchFamily="34" charset="0"/>
              </a:rPr>
              <a:t>2.  Compare/Contrast thoughts on the needs and skills to prepare students in various grade level</a:t>
            </a:r>
            <a:r>
              <a:rPr lang="en-US" sz="2800" dirty="0" smtClean="0">
                <a:latin typeface="Arial Narrow" pitchFamily="34" charset="0"/>
              </a:rPr>
              <a:t>  </a:t>
            </a:r>
            <a:r>
              <a:rPr lang="en-US" sz="2800" b="1" dirty="0" smtClean="0">
                <a:latin typeface="Arial Narrow" pitchFamily="34" charset="0"/>
              </a:rPr>
              <a:t> </a:t>
            </a:r>
            <a:r>
              <a:rPr lang="en-US" sz="2800" dirty="0" smtClean="0">
                <a:latin typeface="Arial Narrow" pitchFamily="34" charset="0"/>
              </a:rPr>
              <a:t>                                    </a:t>
            </a:r>
            <a:endParaRPr lang="en-US" sz="2800" dirty="0" smtClean="0">
              <a:latin typeface="Arial Narrow"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74" name="Object 2"/>
          <p:cNvGraphicFramePr>
            <a:graphicFrameLocks noChangeAspect="1"/>
          </p:cNvGraphicFramePr>
          <p:nvPr/>
        </p:nvGraphicFramePr>
        <p:xfrm>
          <a:off x="381000" y="183567"/>
          <a:ext cx="4800600" cy="6219153"/>
        </p:xfrm>
        <a:graphic>
          <a:graphicData uri="http://schemas.openxmlformats.org/presentationml/2006/ole">
            <p:oleObj spid="_x0000_s3074" name="Acrobat Document" r:id="rId4" imgW="5829233" imgH="7543800" progId="AcroExch.Document.7">
              <p:embed/>
            </p:oleObj>
          </a:graphicData>
        </a:graphic>
      </p:graphicFrame>
      <p:pic>
        <p:nvPicPr>
          <p:cNvPr id="3077" name="Picture 5" descr="C:\Users\Lynda\Pictures\The Sisters2.jpg"/>
          <p:cNvPicPr>
            <a:picLocks noChangeAspect="1" noChangeArrowheads="1"/>
          </p:cNvPicPr>
          <p:nvPr/>
        </p:nvPicPr>
        <p:blipFill>
          <a:blip r:embed="rId5" cstate="print"/>
          <a:srcRect/>
          <a:stretch>
            <a:fillRect/>
          </a:stretch>
        </p:blipFill>
        <p:spPr bwMode="auto">
          <a:xfrm>
            <a:off x="5486400" y="1752600"/>
            <a:ext cx="3290406" cy="2476500"/>
          </a:xfrm>
          <a:prstGeom prst="rect">
            <a:avLst/>
          </a:prstGeom>
          <a:noFill/>
        </p:spPr>
      </p:pic>
      <p:sp>
        <p:nvSpPr>
          <p:cNvPr id="8" name="TextBox 7"/>
          <p:cNvSpPr txBox="1"/>
          <p:nvPr/>
        </p:nvSpPr>
        <p:spPr>
          <a:xfrm>
            <a:off x="762000" y="6248400"/>
            <a:ext cx="3124200" cy="553998"/>
          </a:xfrm>
          <a:prstGeom prst="rect">
            <a:avLst/>
          </a:prstGeom>
          <a:noFill/>
        </p:spPr>
        <p:txBody>
          <a:bodyPr wrap="square" rtlCol="0">
            <a:spAutoFit/>
          </a:bodyPr>
          <a:lstStyle/>
          <a:p>
            <a:endParaRPr lang="en-US" sz="1000" dirty="0" smtClean="0"/>
          </a:p>
          <a:p>
            <a:r>
              <a:rPr lang="en-US" sz="1000" dirty="0" smtClean="0"/>
              <a:t>Chapter 1, page 14</a:t>
            </a:r>
          </a:p>
          <a:p>
            <a:r>
              <a:rPr lang="en-US" sz="1000" dirty="0" smtClean="0"/>
              <a:t>The Daily Five, </a:t>
            </a:r>
            <a:r>
              <a:rPr lang="en-US" sz="1000" dirty="0" err="1" smtClean="0"/>
              <a:t>Boushey</a:t>
            </a:r>
            <a:r>
              <a:rPr lang="en-US" sz="1000" dirty="0" smtClean="0"/>
              <a:t> &amp; Moser, 2006</a:t>
            </a:r>
            <a:endParaRPr lang="en-US" sz="1000" dirty="0"/>
          </a:p>
        </p:txBody>
      </p:sp>
      <p:sp>
        <p:nvSpPr>
          <p:cNvPr id="9" name="TextBox 8"/>
          <p:cNvSpPr txBox="1"/>
          <p:nvPr/>
        </p:nvSpPr>
        <p:spPr>
          <a:xfrm>
            <a:off x="5562600" y="4495800"/>
            <a:ext cx="3124200" cy="923330"/>
          </a:xfrm>
          <a:prstGeom prst="rect">
            <a:avLst/>
          </a:prstGeom>
          <a:noFill/>
        </p:spPr>
        <p:txBody>
          <a:bodyPr wrap="square" rtlCol="0">
            <a:spAutoFit/>
          </a:bodyPr>
          <a:lstStyle/>
          <a:p>
            <a:r>
              <a:rPr lang="en-US" dirty="0" smtClean="0"/>
              <a:t>Does anyone else think that Heather looks like these two?  It’s a little eerie…</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098" name="Object 2"/>
          <p:cNvGraphicFramePr>
            <a:graphicFrameLocks noChangeAspect="1"/>
          </p:cNvGraphicFramePr>
          <p:nvPr>
            <p:ph idx="1"/>
          </p:nvPr>
        </p:nvGraphicFramePr>
        <p:xfrm>
          <a:off x="3886200" y="228600"/>
          <a:ext cx="4966261" cy="6435040"/>
        </p:xfrm>
        <a:graphic>
          <a:graphicData uri="http://schemas.openxmlformats.org/presentationml/2006/ole">
            <p:oleObj spid="_x0000_s4098" name="Acrobat Document" r:id="rId4" imgW="5829233" imgH="7543800" progId="AcroExch.Document.7">
              <p:embed/>
            </p:oleObj>
          </a:graphicData>
        </a:graphic>
      </p:graphicFrame>
      <p:pic>
        <p:nvPicPr>
          <p:cNvPr id="5" name="Picture 4" descr="C:\Users\Lynda\Pictures\The Sisters4.jpg"/>
          <p:cNvPicPr>
            <a:picLocks noChangeAspect="1" noChangeArrowheads="1"/>
          </p:cNvPicPr>
          <p:nvPr/>
        </p:nvPicPr>
        <p:blipFill>
          <a:blip r:embed="rId5" cstate="print"/>
          <a:srcRect/>
          <a:stretch>
            <a:fillRect/>
          </a:stretch>
        </p:blipFill>
        <p:spPr bwMode="auto">
          <a:xfrm>
            <a:off x="228600" y="609600"/>
            <a:ext cx="3581400" cy="1676400"/>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Chapter 3 </a:t>
            </a:r>
            <a:endParaRPr lang="en-US" b="1" dirty="0"/>
          </a:p>
        </p:txBody>
      </p:sp>
      <p:sp>
        <p:nvSpPr>
          <p:cNvPr id="3" name="Content Placeholder 2"/>
          <p:cNvSpPr>
            <a:spLocks noGrp="1"/>
          </p:cNvSpPr>
          <p:nvPr>
            <p:ph idx="1"/>
          </p:nvPr>
        </p:nvSpPr>
        <p:spPr/>
        <p:txBody>
          <a:bodyPr/>
          <a:lstStyle/>
          <a:p>
            <a:pPr>
              <a:buNone/>
            </a:pPr>
            <a:r>
              <a:rPr lang="en-US" sz="2800" b="1" dirty="0" smtClean="0">
                <a:latin typeface="Arial Narrow" pitchFamily="34" charset="0"/>
              </a:rPr>
              <a:t>Launching The Daily Five</a:t>
            </a:r>
          </a:p>
          <a:p>
            <a:pPr>
              <a:buNone/>
            </a:pPr>
            <a:r>
              <a:rPr lang="en-US" dirty="0"/>
              <a:t> </a:t>
            </a:r>
            <a:r>
              <a:rPr lang="en-US" dirty="0" smtClean="0"/>
              <a:t>    </a:t>
            </a:r>
            <a:r>
              <a:rPr lang="en-US" sz="2800" dirty="0" smtClean="0">
                <a:latin typeface="Arial Narrow" pitchFamily="34" charset="0"/>
              </a:rPr>
              <a:t>Materials, Concepts, Modeling and Routines </a:t>
            </a:r>
          </a:p>
          <a:p>
            <a:pPr>
              <a:buNone/>
            </a:pPr>
            <a:r>
              <a:rPr lang="en-US" sz="2800" dirty="0" smtClean="0">
                <a:latin typeface="Arial Narrow" pitchFamily="34" charset="0"/>
              </a:rPr>
              <a:t>		Establishing a “Gathering Place” </a:t>
            </a:r>
          </a:p>
          <a:p>
            <a:pPr>
              <a:buNone/>
            </a:pPr>
            <a:r>
              <a:rPr lang="en-US" sz="2800" dirty="0" smtClean="0">
                <a:latin typeface="Arial Narrow" pitchFamily="34" charset="0"/>
              </a:rPr>
              <a:t>		Good Fit Books </a:t>
            </a:r>
          </a:p>
          <a:p>
            <a:pPr>
              <a:buNone/>
            </a:pPr>
            <a:r>
              <a:rPr lang="en-US" sz="2800" dirty="0" smtClean="0">
                <a:latin typeface="Arial Narrow" pitchFamily="34" charset="0"/>
              </a:rPr>
              <a:t>		Setting Up Book Boxes </a:t>
            </a:r>
          </a:p>
          <a:p>
            <a:pPr>
              <a:buNone/>
            </a:pPr>
            <a:r>
              <a:rPr lang="en-US" sz="2800" dirty="0" smtClean="0">
                <a:latin typeface="Arial Narrow" pitchFamily="34" charset="0"/>
              </a:rPr>
              <a:t>		Signals and Check In </a:t>
            </a:r>
          </a:p>
          <a:p>
            <a:pPr>
              <a:buNone/>
            </a:pPr>
            <a:r>
              <a:rPr lang="en-US" sz="2800" b="1" dirty="0" smtClean="0">
                <a:latin typeface="Arial Narrow" pitchFamily="34" charset="0"/>
              </a:rPr>
              <a:t>Discussion:  What are some effective ways to “launch” The Daily Five? What works, what doesn’t?  </a:t>
            </a:r>
            <a:endParaRPr lang="en-US" sz="2800" b="1" dirty="0">
              <a:latin typeface="Arial Narrow" pitchFamily="34" charset="0"/>
            </a:endParaRPr>
          </a:p>
        </p:txBody>
      </p:sp>
      <p:pic>
        <p:nvPicPr>
          <p:cNvPr id="4" name="Picture 3" descr="C:\Users\Lynda\Pictures\The Sisters Logo.jpg"/>
          <p:cNvPicPr>
            <a:picLocks noChangeAspect="1" noChangeArrowheads="1"/>
          </p:cNvPicPr>
          <p:nvPr/>
        </p:nvPicPr>
        <p:blipFill>
          <a:blip r:embed="rId3" cstate="print"/>
          <a:srcRect l="1989" t="6473" r="87314" b="48213"/>
          <a:stretch>
            <a:fillRect/>
          </a:stretch>
        </p:blipFill>
        <p:spPr bwMode="auto">
          <a:xfrm>
            <a:off x="533400" y="328246"/>
            <a:ext cx="827314" cy="890954"/>
          </a:xfrm>
          <a:prstGeom prst="rect">
            <a:avLst/>
          </a:prstGeom>
          <a:noFill/>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141</TotalTime>
  <Words>142</Words>
  <Application>Microsoft Office PowerPoint</Application>
  <PresentationFormat>On-screen Show (4:3)</PresentationFormat>
  <Paragraphs>62</Paragraphs>
  <Slides>8</Slides>
  <Notes>8</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8</vt:i4>
      </vt:variant>
    </vt:vector>
  </HeadingPairs>
  <TitlesOfParts>
    <vt:vector size="10" baseType="lpstr">
      <vt:lpstr>Office Theme</vt:lpstr>
      <vt:lpstr>Adobe Acrobat Document</vt:lpstr>
      <vt:lpstr>Slide 1</vt:lpstr>
      <vt:lpstr>Slide 2</vt:lpstr>
      <vt:lpstr>Daily 5 Study Group   November 11, 2009</vt:lpstr>
      <vt:lpstr>Slide 4</vt:lpstr>
      <vt:lpstr>Slide 5</vt:lpstr>
      <vt:lpstr>Slide 6</vt:lpstr>
      <vt:lpstr>Slide 7</vt:lpstr>
      <vt:lpstr>Chapter 3 </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Lynda</dc:creator>
  <cp:lastModifiedBy>Lynda</cp:lastModifiedBy>
  <cp:revision>52</cp:revision>
  <dcterms:created xsi:type="dcterms:W3CDTF">2009-11-11T02:32:57Z</dcterms:created>
  <dcterms:modified xsi:type="dcterms:W3CDTF">2009-11-11T04:54:43Z</dcterms:modified>
</cp:coreProperties>
</file>